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68" r:id="rId7"/>
    <p:sldId id="260" r:id="rId8"/>
    <p:sldId id="261" r:id="rId9"/>
    <p:sldId id="269" r:id="rId10"/>
    <p:sldId id="262" r:id="rId11"/>
    <p:sldId id="263" r:id="rId12"/>
    <p:sldId id="270" r:id="rId13"/>
    <p:sldId id="264" r:id="rId14"/>
    <p:sldId id="265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h4XjA7C54C4XZKsOzbOiLg58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92bcc5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e92bcc5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5b295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f5b295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473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e5f9064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e5f9064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2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92bcc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e92bcc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12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e92bcc5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e92bcc5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ff7fed9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ff7fed9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85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Google Shape;27;p1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28;p11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29;p1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11"/>
          <p:cNvSpPr txBox="1"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11"/>
          <p:cNvCxnSpPr/>
          <p:nvPr/>
        </p:nvCxnSpPr>
        <p:spPr>
          <a:xfrm>
            <a:off x="155448" y="2420112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" name="Google Shape;34;p11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11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 rot="5400000">
            <a:off x="2269236" y="-443484"/>
            <a:ext cx="4599432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rot="5400000">
            <a:off x="4021836" y="3278124"/>
            <a:ext cx="6245352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5" name="Google Shape;155;p21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 rot="5400000">
            <a:off x="670717" y="-61117"/>
            <a:ext cx="5821366" cy="6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 rot="5400000">
            <a:off x="5189538" y="2506664"/>
            <a:ext cx="585152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>
                <a:solidFill>
                  <a:srgbClr val="7A979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52400" y="2438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" name="Google Shape;58;p13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4200" b="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4563080" y="1575652"/>
            <a:ext cx="8921" cy="4819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01752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800600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 rot="10800000">
            <a:off x="4572000" y="2200275"/>
            <a:ext cx="0" cy="4187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4791330" y="1524000"/>
            <a:ext cx="4041775" cy="731520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04800" y="6409944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152400" y="128016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3" name="Google Shape;83;p15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301752" y="2471383"/>
            <a:ext cx="4041648" cy="381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"/>
          </p:nvPr>
        </p:nvSpPr>
        <p:spPr>
          <a:xfrm>
            <a:off x="4800600" y="2471383"/>
            <a:ext cx="4038600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sz="22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81000" y="1981200"/>
            <a:ext cx="23622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3124200" y="685800"/>
            <a:ext cx="56388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5" name="Google Shape;125;p1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>
            <a:spLocks noGrp="1"/>
          </p:cNvSpPr>
          <p:nvPr>
            <p:ph type="pic" idx="2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2438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marL="914400" lvl="1" indent="-281940" algn="l"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marL="1371600" lvl="2" indent="-276225" algn="l"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marL="1828800" lvl="3" indent="-268605" algn="l">
              <a:spcBef>
                <a:spcPts val="180"/>
              </a:spcBef>
              <a:spcAft>
                <a:spcPts val="0"/>
              </a:spcAft>
              <a:buSzPts val="630"/>
              <a:buChar char="🞆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5844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" name="Google Shape;18;p10"/>
          <p:cNvCxnSpPr/>
          <p:nvPr/>
        </p:nvCxnSpPr>
        <p:spPr>
          <a:xfrm>
            <a:off x="152400" y="1276743"/>
            <a:ext cx="8833104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" name="Google Shape;19;p10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21;p1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sz="33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332" algn="l" rtl="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6390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sz="2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sz="2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20039" algn="l" rtl="0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08609" algn="l" rtl="0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security.com/blog/why-do-ransomware-attacks-keep-happening%5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yberark.com/resources/blog/how-to-use-the-mitre-att-ck-framework-to-fight-ransomware-attack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>
            <a:spLocks noGrp="1"/>
          </p:cNvSpPr>
          <p:nvPr>
            <p:ph type="subTitle" idx="1"/>
          </p:nvPr>
        </p:nvSpPr>
        <p:spPr>
          <a:xfrm>
            <a:off x="838200" y="5334000"/>
            <a:ext cx="640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Student Pann Vichhka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Advior Na Sambathchatovong</a:t>
            </a:r>
            <a:endParaRPr sz="2000"/>
          </a:p>
        </p:txBody>
      </p:sp>
      <p:sp>
        <p:nvSpPr>
          <p:cNvPr id="168" name="Google Shape;168;p1"/>
          <p:cNvSpPr txBox="1">
            <a:spLocks noGrp="1"/>
          </p:cNvSpPr>
          <p:nvPr>
            <p:ph type="ctrTitle"/>
          </p:nvPr>
        </p:nvSpPr>
        <p:spPr>
          <a:xfrm>
            <a:off x="762000" y="3429000"/>
            <a:ext cx="7772400" cy="1470025"/>
          </a:xfrm>
          <a:prstGeom prst="rect">
            <a:avLst/>
          </a:prstGeom>
          <a:solidFill>
            <a:srgbClr val="546D7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eorgia"/>
              <a:buNone/>
            </a:pPr>
            <a:r>
              <a:rPr lang="en-US" baseline="30000">
                <a:solidFill>
                  <a:schemeClr val="lt1"/>
                </a:solidFill>
              </a:rPr>
              <a:t>Dynamic Adaptive of Ransomeware Defensive Profile Using Attack-Defense framework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04800" y="533400"/>
            <a:ext cx="6629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Royal University of Phnom Penh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B5064"/>
                </a:solidFill>
                <a:latin typeface="Georgia"/>
                <a:ea typeface="Georgia"/>
                <a:cs typeface="Georgia"/>
                <a:sym typeface="Georgia"/>
              </a:rPr>
              <a:t>Faculty of Engineering</a:t>
            </a:r>
            <a:endParaRPr sz="2600">
              <a:solidFill>
                <a:srgbClr val="4B506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472536"/>
            <a:ext cx="1499616" cy="149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e92bcc596_0_1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214" name="Google Shape;214;g12e92bcc596_0_1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5" name="Google Shape;215;g12e92bcc596_0_1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Full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F472F-E96E-5FBB-644E-2B79A771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2122295"/>
            <a:ext cx="9144000" cy="3976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" name="2022-06-24 23-29-09">
            <a:hlinkClick r:id="" action="ppaction://media"/>
            <a:extLst>
              <a:ext uri="{FF2B5EF4-FFF2-40B4-BE49-F238E27FC236}">
                <a16:creationId xmlns:a16="http://schemas.microsoft.com/office/drawing/2014/main" id="{675FFEA7-C5BC-772D-1EA5-6EBD70A9D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1467672"/>
            <a:ext cx="85344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5b29592c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221" name="Google Shape;221;g12f5b29592c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2" name="Google Shape;222;g12f5b29592c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Maintained attack-</a:t>
            </a:r>
            <a:r>
              <a:rPr lang="en-GB" dirty="0" err="1"/>
              <a:t>defense</a:t>
            </a:r>
            <a:r>
              <a:rPr lang="en-GB" dirty="0"/>
              <a:t> framework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Threat defensive profile generator tool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Security control validation and measurement using Attack-</a:t>
            </a:r>
            <a:r>
              <a:rPr lang="en-GB" dirty="0" err="1"/>
              <a:t>defense</a:t>
            </a:r>
            <a:r>
              <a:rPr lang="en-GB" dirty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6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e5f9064d1_0_3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28" name="Google Shape;228;g12e5f9064d1_0_3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29" name="Google Shape;229;g12e5f9064d1_0_3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Why Do Ransomware Attacks Keep Happening?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https://www.coresecurity.com/blog/why-do-ransomware-attacks-keep-happening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How to Use the MITRE ATT&amp;CK Framework to Fight Ransomware Attacks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https://www.cyberark.com/resources/blog/how-to-use-the-mitre-att-ck-framework-to-fight-ransomware-attacks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R. Kwon, T. Ashley, J. Castleberry, P. Mckenzie and S. N. Gupta Gourisetti, "Cyber Threat Dictionary Using MITRE ATT&amp;CK Matrix and NIST Cybersecurity Framework Mapping," 2020 Resilience Week (RWS), 2020, pp. 106-112, doi: 10.1109/RWS50334.2020.9241271.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S. Boudko and H. Abie, "Adaptive Cybersecurity Framework for Healthcare Internet of Things," 2019 13th International Symposium on Medical Information and Communication Technology (ISMICT), 2019, pp. 1-6, doi: 10.1109/ISMICT.2019.8743905.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N. Teodoro, L. Gonçalves and C. Serrão, "NIST CyberSecurity Framework Compliance: A Generic Model for Dynamic Assessment and Predictive Requirements," 2015 IEEE Trustcom/BigDataSE/ISPA, 2015, pp. 418-425, doi: 10.1109/Trustcom.2015.402.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Barker, W., Scarfone, K., Fisher, W., &amp; Souppaya, M. (2021). Cybersecurity Framework Profile for Ransomware Risk Management (No. NIST Internal or Interagency Report (NISTIR) 8374 (Draft)). National Institute of Standards and Technology.</a:t>
            </a:r>
            <a:endParaRPr/>
          </a:p>
          <a:p>
            <a:pPr marL="274320" lvl="0" indent="-170497" algn="l" rtl="0">
              <a:spcBef>
                <a:spcPts val="540"/>
              </a:spcBef>
              <a:spcAft>
                <a:spcPts val="0"/>
              </a:spcAft>
              <a:buSzPct val="44444"/>
              <a:buChar char="⚫"/>
            </a:pPr>
            <a:r>
              <a:rPr lang="en-US"/>
              <a:t>Mesker, K., Engineer, I. C., &amp; Chevron, E. T. C. (2014, October). Adapting NIST Cybersecurity Framework for Risk Assessment. In NIST Conference.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endParaRPr dirty="0"/>
          </a:p>
        </p:txBody>
      </p:sp>
      <p:sp>
        <p:nvSpPr>
          <p:cNvPr id="235" name="Google Shape;235;p9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301752" y="3505200"/>
            <a:ext cx="8503920" cy="25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Thanks you…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95"/>
              <a:buNone/>
            </a:pPr>
            <a:r>
              <a:rPr lang="en-US" dirty="0"/>
              <a:t>Q &amp; 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77" name="Google Shape;177;p2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Introduction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Objective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Literature review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Methodology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Result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Demo</a:t>
            </a:r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178" name="Google Shape;178;p2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4" name="Google Shape;184;p4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4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Ransomware vectors are nearly impossible to close</a:t>
            </a:r>
            <a:endParaRPr dirty="0"/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>
                <a:solidFill>
                  <a:schemeClr val="accent1"/>
                </a:solidFill>
              </a:rPr>
              <a:t>Phishing emails 70%</a:t>
            </a:r>
            <a:endParaRPr dirty="0">
              <a:solidFill>
                <a:schemeClr val="accent1"/>
              </a:solidFill>
            </a:endParaRPr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>
                <a:solidFill>
                  <a:schemeClr val="accent1"/>
                </a:solidFill>
              </a:rPr>
              <a:t>email attachments 54%</a:t>
            </a:r>
            <a:endParaRPr dirty="0">
              <a:solidFill>
                <a:schemeClr val="accent1"/>
              </a:solidFill>
            </a:endParaRPr>
          </a:p>
          <a:p>
            <a:pPr marL="548640" lvl="1" indent="-274320" algn="l" rtl="0">
              <a:spcBef>
                <a:spcPts val="540"/>
              </a:spcBef>
              <a:spcAft>
                <a:spcPts val="0"/>
              </a:spcAft>
              <a:buSzPts val="1260"/>
              <a:buChar char="⚪"/>
            </a:pPr>
            <a:r>
              <a:rPr lang="en-US" dirty="0">
                <a:solidFill>
                  <a:schemeClr val="accent1"/>
                </a:solidFill>
              </a:rPr>
              <a:t>users visiting malicious and compromised website 41%</a:t>
            </a:r>
            <a:endParaRPr dirty="0">
              <a:solidFill>
                <a:schemeClr val="accent1"/>
              </a:solidFill>
            </a:endParaRPr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Most of ransomware gangs used MITRE ATT&amp;CK framework as technique for build weaponize or kill chain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Ransomware-as-a-service innovations always change or cover their path based on cyber kill chain</a:t>
            </a:r>
            <a:endParaRPr dirty="0"/>
          </a:p>
          <a:p>
            <a:pPr marL="274320" lvl="0" indent="-253365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Cyber security practitioner are often puzzled how to cope with ransomware attacks when it occurs or finds the potential risk willing occur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up an attack-defense framework by mapping MITRE ATT&amp;CK Framework to NIST Cybersecurity Framework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To experiment defensive approach by identify ransomware gangs techniques based on MITRE ATT&amp;CK Matrix and provide a set of guidelines </a:t>
            </a:r>
            <a:endParaRPr dirty="0"/>
          </a:p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Build a ransomware defensive dynamic profile by using Attack-defense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70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MITRE ATT&amp;CK Framework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r>
              <a:rPr lang="en-GB" dirty="0"/>
              <a:t>Post-compromise recognition and preventions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Technical used</a:t>
            </a:r>
          </a:p>
          <a:p>
            <a:pPr marL="731520" lvl="1" indent="-204787">
              <a:spcBef>
                <a:spcPts val="540"/>
              </a:spcBef>
              <a:buSzPts val="1200"/>
              <a:buChar char="⚫"/>
            </a:pPr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034C85-00B3-CADD-E558-B9ADF7B5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137" y="2949204"/>
            <a:ext cx="51530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59B68D-E944-1D42-FBA2-5A29FBDC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98" y="2949204"/>
            <a:ext cx="51530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92bcc596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91" name="Google Shape;191;g12e92bcc596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g12e92bcc596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GB" dirty="0"/>
              <a:t>NIST Cybersecurity Framework</a:t>
            </a:r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A set of cybersecurity best practices and recommendations</a:t>
            </a:r>
            <a:endParaRPr lang="km-KH" dirty="0"/>
          </a:p>
          <a:p>
            <a:pPr marL="731520" lvl="1" indent="-204787">
              <a:spcBef>
                <a:spcPts val="540"/>
              </a:spcBef>
              <a:buSzPts val="1200"/>
              <a:buFont typeface="Noto Sans Symbols"/>
              <a:buChar char="⚫"/>
            </a:pPr>
            <a:r>
              <a:rPr lang="en-GB" dirty="0"/>
              <a:t>Simplifies the language of cybersecurity for everyone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5C91FC-1478-0D09-A9B1-EA5E2F6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3496362"/>
            <a:ext cx="3653928" cy="23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9FFAFD-946B-F404-398C-C81F4A19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83" y="3422956"/>
            <a:ext cx="51530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0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e92bcc596_0_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98" name="Google Shape;198;g12e92bcc596_0_6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9" name="Google Shape;199;g12e92bcc596_0_6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From MITRE ATT&amp;CK Matrix to NIST Cybersecurity Framework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EF06-7A1D-3B32-E8BE-E8E676E9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7" y="2560510"/>
            <a:ext cx="62293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/>
              <a:t>Usage of attack-defense framework in build up a ransomware defensive profile</a:t>
            </a:r>
            <a:endParaRPr/>
          </a:p>
        </p:txBody>
      </p:sp>
      <p:pic>
        <p:nvPicPr>
          <p:cNvPr id="208" name="Google Shape;208;g12ff7fed9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67" y="2785680"/>
            <a:ext cx="7786275" cy="128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7fed9ea_0_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6" name="Google Shape;206;g12ff7fed9ea_0_0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g12ff7fed9ea_0_0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613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04787" algn="l" rtl="0">
              <a:spcBef>
                <a:spcPts val="540"/>
              </a:spcBef>
              <a:spcAft>
                <a:spcPts val="0"/>
              </a:spcAft>
              <a:buSzPts val="1200"/>
              <a:buChar char="⚫"/>
            </a:pPr>
            <a:r>
              <a:rPr lang="en-US" dirty="0"/>
              <a:t>Profile Enhancement lifecycle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8F489-F863-7E9A-4A53-0757443F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3" y="2857500"/>
            <a:ext cx="797441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490"/>
      </p:ext>
    </p:extLst>
  </p:cSld>
  <p:clrMapOvr>
    <a:masterClrMapping/>
  </p:clrMapOvr>
</p:sld>
</file>

<file path=ppt/theme/theme1.xml><?xml version="1.0" encoding="utf-8"?>
<a:theme xmlns:a="http://schemas.openxmlformats.org/drawingml/2006/main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545</Words>
  <Application>Microsoft Office PowerPoint</Application>
  <PresentationFormat>On-screen Show (4:3)</PresentationFormat>
  <Paragraphs>72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Noto Sans Symbols</vt:lpstr>
      <vt:lpstr>Civic</vt:lpstr>
      <vt:lpstr>Dynamic Adaptive of Ransomeware Defensive Profile Using Attack-Defense framework</vt:lpstr>
      <vt:lpstr>Outline</vt:lpstr>
      <vt:lpstr>Introduction</vt:lpstr>
      <vt:lpstr>Objective</vt:lpstr>
      <vt:lpstr>Literature Review</vt:lpstr>
      <vt:lpstr>Literature Review</vt:lpstr>
      <vt:lpstr>Methodology</vt:lpstr>
      <vt:lpstr>Methodology</vt:lpstr>
      <vt:lpstr>Methodology</vt:lpstr>
      <vt:lpstr>Result</vt:lpstr>
      <vt:lpstr>Demo</vt:lpstr>
      <vt:lpstr>Future work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Adaptive of Ransomeware Defensive Profile Using Attack-Defense framework</dc:title>
  <dc:creator>Sokha</dc:creator>
  <cp:lastModifiedBy>Vichhika Pann</cp:lastModifiedBy>
  <cp:revision>3</cp:revision>
  <dcterms:created xsi:type="dcterms:W3CDTF">2015-04-24T22:36:42Z</dcterms:created>
  <dcterms:modified xsi:type="dcterms:W3CDTF">2022-06-24T16:47:33Z</dcterms:modified>
</cp:coreProperties>
</file>